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7" r:id="rId2"/>
    <p:sldId id="267" r:id="rId3"/>
    <p:sldId id="282" r:id="rId4"/>
    <p:sldId id="283" r:id="rId5"/>
    <p:sldId id="308" r:id="rId6"/>
    <p:sldId id="310" r:id="rId7"/>
    <p:sldId id="307" r:id="rId8"/>
    <p:sldId id="311" r:id="rId9"/>
    <p:sldId id="306" r:id="rId10"/>
    <p:sldId id="309" r:id="rId11"/>
    <p:sldId id="305" r:id="rId12"/>
    <p:sldId id="276" r:id="rId13"/>
  </p:sldIdLst>
  <p:sldSz cx="12192000" cy="6858000"/>
  <p:notesSz cx="6858000" cy="9144000"/>
  <p:embeddedFontLs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A5A2"/>
    <a:srgbClr val="464646"/>
    <a:srgbClr val="6DAC96"/>
    <a:srgbClr val="757070"/>
    <a:srgbClr val="B49173"/>
    <a:srgbClr val="CEB6A2"/>
    <a:srgbClr val="CECDCB"/>
    <a:srgbClr val="86755F"/>
    <a:srgbClr val="A87E5C"/>
    <a:srgbClr val="A093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92" autoAdjust="0"/>
    <p:restoredTop sz="76031" autoAdjust="0"/>
  </p:normalViewPr>
  <p:slideViewPr>
    <p:cSldViewPr snapToGrid="0">
      <p:cViewPr>
        <p:scale>
          <a:sx n="75" d="100"/>
          <a:sy n="75" d="100"/>
        </p:scale>
        <p:origin x="276" y="-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F7B2B-0C22-4780-AAC0-6FF5EEC25FD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A924A0-41BB-481F-97A3-E22EAEA34C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800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프로토타입이 </a:t>
            </a:r>
            <a:r>
              <a:rPr lang="en-US" altLang="ko-KR" dirty="0"/>
              <a:t>40%</a:t>
            </a:r>
            <a:r>
              <a:rPr lang="ko-KR" altLang="en-US" dirty="0"/>
              <a:t>인 이유는 제작 및 </a:t>
            </a:r>
            <a:r>
              <a:rPr lang="en-US" altLang="ko-KR" dirty="0" err="1"/>
              <a:t>npc</a:t>
            </a:r>
            <a:r>
              <a:rPr lang="en-US" altLang="ko-KR" dirty="0"/>
              <a:t> </a:t>
            </a:r>
            <a:r>
              <a:rPr lang="ko-KR" altLang="en-US" dirty="0"/>
              <a:t>미구현으로 게임의 처음부터 끝까지 진행이 되지 않기 때문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924A0-41BB-481F-97A3-E22EAEA34CA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132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프로토타입이 </a:t>
            </a:r>
            <a:r>
              <a:rPr lang="en-US" altLang="ko-KR" dirty="0"/>
              <a:t>40%</a:t>
            </a:r>
            <a:r>
              <a:rPr lang="ko-KR" altLang="en-US" dirty="0"/>
              <a:t>인 이유는 제작 및 </a:t>
            </a:r>
            <a:r>
              <a:rPr lang="en-US" altLang="ko-KR" dirty="0" err="1"/>
              <a:t>npc</a:t>
            </a:r>
            <a:r>
              <a:rPr lang="en-US" altLang="ko-KR" dirty="0"/>
              <a:t> </a:t>
            </a:r>
            <a:r>
              <a:rPr lang="ko-KR" altLang="en-US" dirty="0"/>
              <a:t>미구현으로 게임의 처음부터 끝까지 진행이 되지 않기 때문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924A0-41BB-481F-97A3-E22EAEA34CA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288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299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485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509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89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2525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737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199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293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811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043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77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B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320F5-DE5D-4AF0-B486-5D71D32D7171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4547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7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325379" y="2430458"/>
            <a:ext cx="54850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0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미세먼지에서 살아남기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65172" y="2096102"/>
            <a:ext cx="4313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  <a:endParaRPr lang="ko-KR" altLang="en-US" sz="1600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2662989" y="1981444"/>
            <a:ext cx="6172828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356185" y="3315864"/>
            <a:ext cx="6060533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8885684" y="2531613"/>
            <a:ext cx="0" cy="967468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3230527" y="1695554"/>
            <a:ext cx="6354" cy="1400956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4186569" y="3211101"/>
            <a:ext cx="3616885" cy="209526"/>
          </a:xfrm>
          <a:prstGeom prst="roundRect">
            <a:avLst/>
          </a:prstGeom>
          <a:solidFill>
            <a:schemeClr val="bg1"/>
          </a:solidFill>
        </p:spPr>
        <p:txBody>
          <a:bodyPr wrap="square" rtlCol="0" anchor="ctr">
            <a:noAutofit/>
          </a:bodyPr>
          <a:lstStyle/>
          <a:p>
            <a:pPr algn="ctr"/>
            <a:endParaRPr lang="ko-KR" altLang="en-US" sz="1200" spc="-150" dirty="0">
              <a:gradFill flip="none" rotWithShape="1">
                <a:gsLst>
                  <a:gs pos="0">
                    <a:srgbClr val="0070C0">
                      <a:lumMod val="84000"/>
                      <a:lumOff val="16000"/>
                    </a:srgbClr>
                  </a:gs>
                  <a:gs pos="100000">
                    <a:schemeClr val="bg2">
                      <a:lumMod val="76000"/>
                    </a:schemeClr>
                  </a:gs>
                </a:gsLst>
                <a:lin ang="0" scaled="1"/>
                <a:tileRect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967750" y="3169997"/>
            <a:ext cx="2088232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dist"/>
            <a:r>
              <a:rPr lang="ko-KR" altLang="en-US" sz="1200" spc="-150" dirty="0">
                <a:ln>
                  <a:solidFill>
                    <a:schemeClr val="accent3">
                      <a:lumMod val="50000"/>
                      <a:alpha val="4000"/>
                    </a:schemeClr>
                  </a:solidFill>
                </a:ln>
                <a:solidFill>
                  <a:srgbClr val="3D2E17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한국산업기술대학교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4500247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spc="3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ea typeface="Noto Sans CJK KR DemiLight" panose="020B0400000000000000" pitchFamily="34" charset="-127"/>
              </a:rPr>
              <a:t>2016180011 </a:t>
            </a:r>
            <a:r>
              <a:rPr kumimoji="1" lang="ko-KR" altLang="en-US" sz="2000" spc="300" dirty="0" err="1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ea typeface="Noto Sans CJK KR DemiLight" panose="020B0400000000000000" pitchFamily="34" charset="-127"/>
              </a:rPr>
              <a:t>김연지</a:t>
            </a:r>
            <a:endParaRPr kumimoji="1" lang="en-US" altLang="ko-KR" sz="2000" spc="3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ea typeface="Noto Sans CJK KR DemiLight" panose="020B0400000000000000" pitchFamily="34" charset="-127"/>
            </a:endParaRPr>
          </a:p>
          <a:p>
            <a:pPr algn="ctr"/>
            <a:r>
              <a:rPr kumimoji="1" lang="en-US" altLang="ko-KR" sz="2000" spc="3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ea typeface="Noto Sans CJK KR DemiLight" panose="020B0400000000000000" pitchFamily="34" charset="-127"/>
              </a:rPr>
              <a:t>2016180038 </a:t>
            </a:r>
            <a:r>
              <a:rPr kumimoji="1" lang="ko-KR" altLang="en-US" sz="2000" spc="3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ea typeface="Noto Sans CJK KR DemiLight" panose="020B0400000000000000" pitchFamily="34" charset="-127"/>
              </a:rPr>
              <a:t>장은선</a:t>
            </a:r>
            <a:endParaRPr kumimoji="1" lang="en-US" altLang="ko-KR" sz="2000" spc="3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ea typeface="Noto Sans CJK KR DemiLight" panose="020B04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9317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F111C6FE-BFE6-4873-B1F0-87E963A209FB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ACBA581-534B-4CF1-A038-6444BAF70F24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E14EF926-4423-497C-BD0C-AAE7EEDEC5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ECCA779-ED42-40DE-8850-D7CE6B770364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AD95014-D68C-4145-ADF0-C4DC5D47CA4E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E2704F7F-4358-402B-ADE9-36EF97FF08AC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70B8FEA-485C-4A0D-8171-DE47914E3FF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0B6FCDD-B286-430E-AF9E-8EE460BC8EA4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29CCCB-590A-4047-8C80-E2C92296FA16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25F6286-596D-442F-B49A-2F4A11A20B53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745B730-B970-40C1-96B3-A2811BC2E7DD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2FB1EF5-AB26-4E06-8D07-98517DB53B39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E22568B-439F-4FB5-8A2E-40C2A25A8B10}"/>
              </a:ext>
            </a:extLst>
          </p:cNvPr>
          <p:cNvGrpSpPr/>
          <p:nvPr/>
        </p:nvGrpSpPr>
        <p:grpSpPr>
          <a:xfrm>
            <a:off x="1954578" y="39760"/>
            <a:ext cx="10320089" cy="542137"/>
            <a:chOff x="2061029" y="887969"/>
            <a:chExt cx="10130971" cy="542137"/>
          </a:xfrm>
        </p:grpSpPr>
        <p:sp>
          <p:nvSpPr>
            <p:cNvPr id="22" name="평행 사변형 21">
              <a:extLst>
                <a:ext uri="{FF2B5EF4-FFF2-40B4-BE49-F238E27FC236}">
                  <a16:creationId xmlns:a16="http://schemas.microsoft.com/office/drawing/2014/main" id="{ACF9C541-0EFD-4BF4-B0FC-3B797AEEBF5D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Text Placeholder 1">
              <a:extLst>
                <a:ext uri="{FF2B5EF4-FFF2-40B4-BE49-F238E27FC236}">
                  <a16:creationId xmlns:a16="http://schemas.microsoft.com/office/drawing/2014/main" id="{072CA0D6-5438-4276-AA83-FEBB7C513209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기존 개발 일정 및 역할분담 표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DA8B603-F972-45F6-B411-441D7AEF8C39}"/>
              </a:ext>
            </a:extLst>
          </p:cNvPr>
          <p:cNvSpPr/>
          <p:nvPr/>
        </p:nvSpPr>
        <p:spPr>
          <a:xfrm>
            <a:off x="0" y="4313493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B26B04C8-0788-443B-8BA6-21AA0A4403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141584"/>
              </p:ext>
            </p:extLst>
          </p:nvPr>
        </p:nvGraphicFramePr>
        <p:xfrm>
          <a:off x="4390371" y="6504809"/>
          <a:ext cx="541866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460658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876024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bg1"/>
                          </a:solidFill>
                        </a:rPr>
                        <a:t>김연지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그래픽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dirty="0" err="1">
                          <a:solidFill>
                            <a:schemeClr val="bg1"/>
                          </a:solidFill>
                        </a:rPr>
                        <a:t>클라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장은선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서버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dirty="0" err="1">
                          <a:solidFill>
                            <a:schemeClr val="bg1"/>
                          </a:solidFill>
                        </a:rPr>
                        <a:t>클라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A7A5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096631"/>
                  </a:ext>
                </a:extLst>
              </a:tr>
            </a:tbl>
          </a:graphicData>
        </a:graphic>
      </p:graphicFrame>
      <p:sp>
        <p:nvSpPr>
          <p:cNvPr id="48" name="직사각형 47">
            <a:extLst>
              <a:ext uri="{FF2B5EF4-FFF2-40B4-BE49-F238E27FC236}">
                <a16:creationId xmlns:a16="http://schemas.microsoft.com/office/drawing/2014/main" id="{21AA58B5-26C7-486D-9384-F351E86396E9}"/>
              </a:ext>
            </a:extLst>
          </p:cNvPr>
          <p:cNvSpPr/>
          <p:nvPr/>
        </p:nvSpPr>
        <p:spPr>
          <a:xfrm>
            <a:off x="5294" y="4342630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F50973B4-1CBA-4382-BAD7-E535FD5AC8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2424563"/>
              </p:ext>
            </p:extLst>
          </p:nvPr>
        </p:nvGraphicFramePr>
        <p:xfrm>
          <a:off x="2144154" y="576693"/>
          <a:ext cx="9911102" cy="5572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5437">
                  <a:extLst>
                    <a:ext uri="{9D8B030D-6E8A-4147-A177-3AD203B41FA5}">
                      <a16:colId xmlns:a16="http://schemas.microsoft.com/office/drawing/2014/main" val="2338770611"/>
                    </a:ext>
                  </a:extLst>
                </a:gridCol>
                <a:gridCol w="891547">
                  <a:extLst>
                    <a:ext uri="{9D8B030D-6E8A-4147-A177-3AD203B41FA5}">
                      <a16:colId xmlns:a16="http://schemas.microsoft.com/office/drawing/2014/main" val="1826866689"/>
                    </a:ext>
                  </a:extLst>
                </a:gridCol>
                <a:gridCol w="923445">
                  <a:extLst>
                    <a:ext uri="{9D8B030D-6E8A-4147-A177-3AD203B41FA5}">
                      <a16:colId xmlns:a16="http://schemas.microsoft.com/office/drawing/2014/main" val="304330086"/>
                    </a:ext>
                  </a:extLst>
                </a:gridCol>
                <a:gridCol w="923445">
                  <a:extLst>
                    <a:ext uri="{9D8B030D-6E8A-4147-A177-3AD203B41FA5}">
                      <a16:colId xmlns:a16="http://schemas.microsoft.com/office/drawing/2014/main" val="3037000514"/>
                    </a:ext>
                  </a:extLst>
                </a:gridCol>
                <a:gridCol w="461723">
                  <a:extLst>
                    <a:ext uri="{9D8B030D-6E8A-4147-A177-3AD203B41FA5}">
                      <a16:colId xmlns:a16="http://schemas.microsoft.com/office/drawing/2014/main" val="202386404"/>
                    </a:ext>
                  </a:extLst>
                </a:gridCol>
                <a:gridCol w="461723">
                  <a:extLst>
                    <a:ext uri="{9D8B030D-6E8A-4147-A177-3AD203B41FA5}">
                      <a16:colId xmlns:a16="http://schemas.microsoft.com/office/drawing/2014/main" val="3858057912"/>
                    </a:ext>
                  </a:extLst>
                </a:gridCol>
                <a:gridCol w="461723">
                  <a:extLst>
                    <a:ext uri="{9D8B030D-6E8A-4147-A177-3AD203B41FA5}">
                      <a16:colId xmlns:a16="http://schemas.microsoft.com/office/drawing/2014/main" val="2778922895"/>
                    </a:ext>
                  </a:extLst>
                </a:gridCol>
                <a:gridCol w="461723">
                  <a:extLst>
                    <a:ext uri="{9D8B030D-6E8A-4147-A177-3AD203B41FA5}">
                      <a16:colId xmlns:a16="http://schemas.microsoft.com/office/drawing/2014/main" val="901749727"/>
                    </a:ext>
                  </a:extLst>
                </a:gridCol>
                <a:gridCol w="923446">
                  <a:extLst>
                    <a:ext uri="{9D8B030D-6E8A-4147-A177-3AD203B41FA5}">
                      <a16:colId xmlns:a16="http://schemas.microsoft.com/office/drawing/2014/main" val="2893725502"/>
                    </a:ext>
                  </a:extLst>
                </a:gridCol>
                <a:gridCol w="923445">
                  <a:extLst>
                    <a:ext uri="{9D8B030D-6E8A-4147-A177-3AD203B41FA5}">
                      <a16:colId xmlns:a16="http://schemas.microsoft.com/office/drawing/2014/main" val="2067140102"/>
                    </a:ext>
                  </a:extLst>
                </a:gridCol>
                <a:gridCol w="923445">
                  <a:extLst>
                    <a:ext uri="{9D8B030D-6E8A-4147-A177-3AD203B41FA5}">
                      <a16:colId xmlns:a16="http://schemas.microsoft.com/office/drawing/2014/main" val="2397194292"/>
                    </a:ext>
                  </a:extLst>
                </a:gridCol>
              </a:tblGrid>
              <a:tr h="37593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755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1745789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더미 오브젝트 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14">
                  <a:txBody>
                    <a:bodyPr/>
                    <a:lstStyle/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endParaRPr lang="en-US" altLang="ko-KR" sz="1400" dirty="0"/>
                    </a:p>
                    <a:p>
                      <a:pPr algn="ctr" latinLnBrk="1"/>
                      <a:r>
                        <a:rPr lang="ko-KR" altLang="en-US" sz="1400" dirty="0"/>
                        <a:t>마무리</a:t>
                      </a:r>
                      <a:endParaRPr lang="en-US" altLang="ko-KR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88864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오브젝트 모델링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애니메이션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149326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아이템모델링</a:t>
                      </a:r>
                      <a:r>
                        <a:rPr lang="en-US" altLang="ko-KR" sz="1400" dirty="0"/>
                        <a:t>, UI</a:t>
                      </a:r>
                      <a:r>
                        <a:rPr lang="ko-KR" altLang="en-US" sz="1400" dirty="0"/>
                        <a:t>리소스 제작</a:t>
                      </a:r>
                      <a:r>
                        <a:rPr lang="en-US" altLang="ko-KR" sz="1400" dirty="0"/>
                        <a:t> 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667279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게임 사운드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6957042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게임 프로토타입 구성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916789"/>
                  </a:ext>
                </a:extLst>
              </a:tr>
              <a:tr h="309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맵구성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아이템 랜덤생성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AC96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1014950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캐릭터 이동 및 행동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18044563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멧돼지 행동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80469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게임 </a:t>
                      </a:r>
                      <a:r>
                        <a:rPr lang="en-US" altLang="ko-KR" sz="1400" dirty="0"/>
                        <a:t>UI </a:t>
                      </a:r>
                      <a:r>
                        <a:rPr lang="ko-KR" altLang="en-US" sz="1400" dirty="0"/>
                        <a:t>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570098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C++</a:t>
                      </a:r>
                      <a:r>
                        <a:rPr lang="ko-KR" altLang="en-US" sz="1400" dirty="0"/>
                        <a:t> 서버와 유니티 연결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948790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스레드 설계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060949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맵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아이템 데이터 처리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0175021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캐릭터 데이터 처리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7A5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424678"/>
                  </a:ext>
                </a:extLst>
              </a:tr>
              <a:tr h="3759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충돌처리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5379875"/>
                  </a:ext>
                </a:extLst>
              </a:tr>
            </a:tbl>
          </a:graphicData>
        </a:graphic>
      </p:graphicFrame>
      <p:sp>
        <p:nvSpPr>
          <p:cNvPr id="5" name="화살표: 왼쪽/오른쪽 4">
            <a:extLst>
              <a:ext uri="{FF2B5EF4-FFF2-40B4-BE49-F238E27FC236}">
                <a16:creationId xmlns:a16="http://schemas.microsoft.com/office/drawing/2014/main" id="{73A59930-B47F-4AD5-84E3-08445EB1CA09}"/>
              </a:ext>
            </a:extLst>
          </p:cNvPr>
          <p:cNvSpPr/>
          <p:nvPr/>
        </p:nvSpPr>
        <p:spPr>
          <a:xfrm>
            <a:off x="5600700" y="1365845"/>
            <a:ext cx="5509260" cy="285818"/>
          </a:xfrm>
          <a:prstGeom prst="leftRightArrow">
            <a:avLst/>
          </a:prstGeom>
          <a:solidFill>
            <a:srgbClr val="6DAC96"/>
          </a:solidFill>
          <a:ln w="28575">
            <a:solidFill>
              <a:srgbClr val="46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왼쪽/오른쪽 31">
            <a:extLst>
              <a:ext uri="{FF2B5EF4-FFF2-40B4-BE49-F238E27FC236}">
                <a16:creationId xmlns:a16="http://schemas.microsoft.com/office/drawing/2014/main" id="{6A050291-5E72-4555-8E65-930A1BBF1D5C}"/>
              </a:ext>
            </a:extLst>
          </p:cNvPr>
          <p:cNvSpPr/>
          <p:nvPr/>
        </p:nvSpPr>
        <p:spPr>
          <a:xfrm>
            <a:off x="5600700" y="2837560"/>
            <a:ext cx="3680460" cy="285818"/>
          </a:xfrm>
          <a:prstGeom prst="leftRightArrow">
            <a:avLst/>
          </a:prstGeom>
          <a:solidFill>
            <a:srgbClr val="6DAC96"/>
          </a:solidFill>
          <a:ln w="28575">
            <a:solidFill>
              <a:srgbClr val="46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화살표: 왼쪽/오른쪽 33">
            <a:extLst>
              <a:ext uri="{FF2B5EF4-FFF2-40B4-BE49-F238E27FC236}">
                <a16:creationId xmlns:a16="http://schemas.microsoft.com/office/drawing/2014/main" id="{196BD42F-6870-413B-818E-418EDED13B62}"/>
              </a:ext>
            </a:extLst>
          </p:cNvPr>
          <p:cNvSpPr/>
          <p:nvPr/>
        </p:nvSpPr>
        <p:spPr>
          <a:xfrm>
            <a:off x="6515100" y="3187196"/>
            <a:ext cx="3680460" cy="285818"/>
          </a:xfrm>
          <a:prstGeom prst="leftRightArrow">
            <a:avLst/>
          </a:prstGeom>
          <a:solidFill>
            <a:srgbClr val="6DAC96"/>
          </a:solidFill>
          <a:ln w="28575">
            <a:solidFill>
              <a:srgbClr val="46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화살표: 왼쪽/오른쪽 34">
            <a:extLst>
              <a:ext uri="{FF2B5EF4-FFF2-40B4-BE49-F238E27FC236}">
                <a16:creationId xmlns:a16="http://schemas.microsoft.com/office/drawing/2014/main" id="{B5B3FDF9-3E0E-4F0E-A59D-B74B98FE2512}"/>
              </a:ext>
            </a:extLst>
          </p:cNvPr>
          <p:cNvSpPr/>
          <p:nvPr/>
        </p:nvSpPr>
        <p:spPr>
          <a:xfrm>
            <a:off x="7440930" y="3571836"/>
            <a:ext cx="2754630" cy="285818"/>
          </a:xfrm>
          <a:prstGeom prst="leftRightArrow">
            <a:avLst/>
          </a:prstGeom>
          <a:solidFill>
            <a:srgbClr val="6DAC96"/>
          </a:solidFill>
          <a:ln w="28575">
            <a:solidFill>
              <a:srgbClr val="46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화살표: 왼쪽/오른쪽 35">
            <a:extLst>
              <a:ext uri="{FF2B5EF4-FFF2-40B4-BE49-F238E27FC236}">
                <a16:creationId xmlns:a16="http://schemas.microsoft.com/office/drawing/2014/main" id="{97B9C092-1009-41B0-85CF-AA710800220E}"/>
              </a:ext>
            </a:extLst>
          </p:cNvPr>
          <p:cNvSpPr/>
          <p:nvPr/>
        </p:nvSpPr>
        <p:spPr>
          <a:xfrm>
            <a:off x="5600700" y="4668347"/>
            <a:ext cx="3680460" cy="285818"/>
          </a:xfrm>
          <a:prstGeom prst="leftRightArrow">
            <a:avLst/>
          </a:prstGeom>
          <a:solidFill>
            <a:srgbClr val="A7A5A2"/>
          </a:solidFill>
          <a:ln w="28575">
            <a:solidFill>
              <a:srgbClr val="46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화살표: 왼쪽/오른쪽 36">
            <a:extLst>
              <a:ext uri="{FF2B5EF4-FFF2-40B4-BE49-F238E27FC236}">
                <a16:creationId xmlns:a16="http://schemas.microsoft.com/office/drawing/2014/main" id="{A854D123-9954-40A0-832D-6F08776E847F}"/>
              </a:ext>
            </a:extLst>
          </p:cNvPr>
          <p:cNvSpPr/>
          <p:nvPr/>
        </p:nvSpPr>
        <p:spPr>
          <a:xfrm>
            <a:off x="8374795" y="5082360"/>
            <a:ext cx="1820765" cy="285818"/>
          </a:xfrm>
          <a:prstGeom prst="leftRightArrow">
            <a:avLst/>
          </a:prstGeom>
          <a:solidFill>
            <a:srgbClr val="A7A5A2"/>
          </a:solidFill>
          <a:ln w="28575">
            <a:solidFill>
              <a:srgbClr val="46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화살표: 왼쪽/오른쪽 39">
            <a:extLst>
              <a:ext uri="{FF2B5EF4-FFF2-40B4-BE49-F238E27FC236}">
                <a16:creationId xmlns:a16="http://schemas.microsoft.com/office/drawing/2014/main" id="{29AC2E77-B182-4580-9BAA-5DA553B70E12}"/>
              </a:ext>
            </a:extLst>
          </p:cNvPr>
          <p:cNvSpPr/>
          <p:nvPr/>
        </p:nvSpPr>
        <p:spPr>
          <a:xfrm>
            <a:off x="7898130" y="2487924"/>
            <a:ext cx="1383030" cy="285818"/>
          </a:xfrm>
          <a:prstGeom prst="leftRightArrow">
            <a:avLst/>
          </a:prstGeom>
          <a:solidFill>
            <a:srgbClr val="6DAC96"/>
          </a:solidFill>
          <a:ln w="28575">
            <a:solidFill>
              <a:srgbClr val="46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화살표: 왼쪽/오른쪽 27">
            <a:extLst>
              <a:ext uri="{FF2B5EF4-FFF2-40B4-BE49-F238E27FC236}">
                <a16:creationId xmlns:a16="http://schemas.microsoft.com/office/drawing/2014/main" id="{E5DEB028-3187-4B9E-BE7D-5C679ACD5685}"/>
              </a:ext>
            </a:extLst>
          </p:cNvPr>
          <p:cNvSpPr/>
          <p:nvPr/>
        </p:nvSpPr>
        <p:spPr>
          <a:xfrm>
            <a:off x="7440930" y="3946061"/>
            <a:ext cx="3680460" cy="285818"/>
          </a:xfrm>
          <a:prstGeom prst="leftRightArrow">
            <a:avLst/>
          </a:prstGeom>
          <a:solidFill>
            <a:srgbClr val="6DAC96"/>
          </a:solidFill>
          <a:ln w="28575">
            <a:solidFill>
              <a:srgbClr val="46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328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F111C6FE-BFE6-4873-B1F0-87E963A209FB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ACBA581-534B-4CF1-A038-6444BAF70F24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E14EF926-4423-497C-BD0C-AAE7EEDEC5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ECCA779-ED42-40DE-8850-D7CE6B770364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AD95014-D68C-4145-ADF0-C4DC5D47CA4E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E2704F7F-4358-402B-ADE9-36EF97FF08AC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70B8FEA-485C-4A0D-8171-DE47914E3FF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0B6FCDD-B286-430E-AF9E-8EE460BC8EA4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629CCCB-590A-4047-8C80-E2C92296FA16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25F6286-596D-442F-B49A-2F4A11A20B53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745B730-B970-40C1-96B3-A2811BC2E7DD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DA8B603-F972-45F6-B411-441D7AEF8C39}"/>
              </a:ext>
            </a:extLst>
          </p:cNvPr>
          <p:cNvSpPr/>
          <p:nvPr/>
        </p:nvSpPr>
        <p:spPr>
          <a:xfrm>
            <a:off x="3445" y="529228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2FB1EF5-AB26-4E06-8D07-98517DB53B39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1AA58B5-26C7-486D-9384-F351E86396E9}"/>
              </a:ext>
            </a:extLst>
          </p:cNvPr>
          <p:cNvSpPr/>
          <p:nvPr/>
        </p:nvSpPr>
        <p:spPr>
          <a:xfrm>
            <a:off x="5294" y="4342630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5B1D038-DF44-44E5-9C92-57B5A1FDD5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9795512"/>
              </p:ext>
            </p:extLst>
          </p:nvPr>
        </p:nvGraphicFramePr>
        <p:xfrm>
          <a:off x="2569820" y="1578241"/>
          <a:ext cx="8999665" cy="43019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6930">
                  <a:extLst>
                    <a:ext uri="{9D8B030D-6E8A-4147-A177-3AD203B41FA5}">
                      <a16:colId xmlns:a16="http://schemas.microsoft.com/office/drawing/2014/main" val="75226055"/>
                    </a:ext>
                  </a:extLst>
                </a:gridCol>
                <a:gridCol w="7412735">
                  <a:extLst>
                    <a:ext uri="{9D8B030D-6E8A-4147-A177-3AD203B41FA5}">
                      <a16:colId xmlns:a16="http://schemas.microsoft.com/office/drawing/2014/main" val="176209530"/>
                    </a:ext>
                  </a:extLst>
                </a:gridCol>
              </a:tblGrid>
              <a:tr h="77630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07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chemeClr val="bg1"/>
                          </a:solidFill>
                        </a:rPr>
                        <a:t>내  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0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604950"/>
                  </a:ext>
                </a:extLst>
              </a:tr>
              <a:tr h="11752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rgbClr val="464646"/>
                          </a:solidFill>
                        </a:rPr>
                        <a:t>공통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CDC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</a:t>
                      </a:r>
                      <a:r>
                        <a:rPr lang="en-US" altLang="ko-KR" dirty="0"/>
                        <a:t>UI, Sound </a:t>
                      </a:r>
                      <a:r>
                        <a:rPr lang="ko-KR" altLang="en-US" dirty="0"/>
                        <a:t>구현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제작 컨텐츠 구현 및 서버와 데이터 처리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633075"/>
                  </a:ext>
                </a:extLst>
              </a:tr>
              <a:tr h="11752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 err="1">
                          <a:solidFill>
                            <a:srgbClr val="464646"/>
                          </a:solidFill>
                        </a:rPr>
                        <a:t>김연지</a:t>
                      </a:r>
                      <a:endParaRPr lang="ko-KR" altLang="en-US" sz="2400" b="1" dirty="0">
                        <a:solidFill>
                          <a:srgbClr val="46464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B6A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건물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아이템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애니메이션 등 그래픽 리소스 추가 제작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캐릭터 행동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및 몬스터 행동 추가 구현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실내 라이트 조정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457840"/>
                  </a:ext>
                </a:extLst>
              </a:tr>
              <a:tr h="11752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1" dirty="0">
                          <a:solidFill>
                            <a:srgbClr val="464646"/>
                          </a:solidFill>
                        </a:rPr>
                        <a:t>장은선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917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맵과</a:t>
                      </a:r>
                      <a:r>
                        <a:rPr lang="ko-KR" altLang="en-US" dirty="0"/>
                        <a:t> 아이템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몬스터 데이터 처리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705310"/>
                  </a:ext>
                </a:extLst>
              </a:tr>
            </a:tbl>
          </a:graphicData>
        </a:graphic>
      </p:graphicFrame>
      <p:sp>
        <p:nvSpPr>
          <p:cNvPr id="20" name="Text Placeholder 1">
            <a:extLst>
              <a:ext uri="{FF2B5EF4-FFF2-40B4-BE49-F238E27FC236}">
                <a16:creationId xmlns:a16="http://schemas.microsoft.com/office/drawing/2014/main" id="{CCA5B916-175A-4D5A-A385-D64771463F28}"/>
              </a:ext>
            </a:extLst>
          </p:cNvPr>
          <p:cNvSpPr txBox="1">
            <a:spLocks/>
          </p:cNvSpPr>
          <p:nvPr/>
        </p:nvSpPr>
        <p:spPr>
          <a:xfrm>
            <a:off x="1871911" y="556074"/>
            <a:ext cx="10320089" cy="4445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711182"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None/>
            </a:pPr>
            <a:r>
              <a:rPr lang="ko-KR" altLang="en-US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그래픽 모델</a:t>
            </a:r>
            <a:endParaRPr lang="id-ID" sz="2400" b="1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6BAFDFF-5E09-4C8A-90D0-65115B9A32A4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28" name="평행 사변형 27">
              <a:extLst>
                <a:ext uri="{FF2B5EF4-FFF2-40B4-BE49-F238E27FC236}">
                  <a16:creationId xmlns:a16="http://schemas.microsoft.com/office/drawing/2014/main" id="{89A00D92-1A94-4BC7-9BC5-C11ABFE7246D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Text Placeholder 1">
              <a:extLst>
                <a:ext uri="{FF2B5EF4-FFF2-40B4-BE49-F238E27FC236}">
                  <a16:creationId xmlns:a16="http://schemas.microsoft.com/office/drawing/2014/main" id="{167386A0-2BF9-4E40-AE22-1DB358730554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향후 개발 일정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1881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7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92870" y="2876107"/>
            <a:ext cx="4516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54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  <a:endParaRPr lang="ko-KR" altLang="en-US" sz="5400" spc="-15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2752930" y="2684371"/>
            <a:ext cx="6172828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446126" y="4018791"/>
            <a:ext cx="6060533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8975625" y="3234540"/>
            <a:ext cx="0" cy="967468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3320468" y="2398481"/>
            <a:ext cx="6354" cy="1400956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76510" y="3914028"/>
            <a:ext cx="3616885" cy="209526"/>
          </a:xfrm>
          <a:prstGeom prst="roundRect">
            <a:avLst/>
          </a:prstGeom>
          <a:solidFill>
            <a:schemeClr val="bg1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sz="1200" spc="-150" dirty="0" err="1"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파워퍼프걸</a:t>
            </a:r>
            <a:endParaRPr lang="ko-KR" altLang="en-US" sz="1200" spc="-150" dirty="0"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0167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7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7DA4741B-D6FA-403C-9209-583EC589524C}"/>
              </a:ext>
            </a:extLst>
          </p:cNvPr>
          <p:cNvCxnSpPr>
            <a:cxnSpLocks/>
          </p:cNvCxnSpPr>
          <p:nvPr/>
        </p:nvCxnSpPr>
        <p:spPr>
          <a:xfrm flipV="1">
            <a:off x="5791569" y="5080824"/>
            <a:ext cx="628147" cy="183847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32866CBF-31CE-428A-A08A-C9A2C71327A8}"/>
              </a:ext>
            </a:extLst>
          </p:cNvPr>
          <p:cNvCxnSpPr/>
          <p:nvPr/>
        </p:nvCxnSpPr>
        <p:spPr>
          <a:xfrm flipV="1">
            <a:off x="5776654" y="1604904"/>
            <a:ext cx="628147" cy="183847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095D9E19-050B-4994-982E-B856DC7F6305}"/>
              </a:ext>
            </a:extLst>
          </p:cNvPr>
          <p:cNvCxnSpPr/>
          <p:nvPr/>
        </p:nvCxnSpPr>
        <p:spPr>
          <a:xfrm>
            <a:off x="1935159" y="942361"/>
            <a:ext cx="3272246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E1E7AF4-DAF0-4327-A953-DBFA6D70E91F}"/>
              </a:ext>
            </a:extLst>
          </p:cNvPr>
          <p:cNvCxnSpPr/>
          <p:nvPr/>
        </p:nvCxnSpPr>
        <p:spPr>
          <a:xfrm>
            <a:off x="7053392" y="5864952"/>
            <a:ext cx="3212717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29A69C90-B911-42F9-9DAA-614BF99A14D7}"/>
              </a:ext>
            </a:extLst>
          </p:cNvPr>
          <p:cNvCxnSpPr>
            <a:cxnSpLocks/>
          </p:cNvCxnSpPr>
          <p:nvPr/>
        </p:nvCxnSpPr>
        <p:spPr>
          <a:xfrm>
            <a:off x="9999120" y="3763580"/>
            <a:ext cx="0" cy="2438192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38A0A432-C38B-4BC0-B2AE-C82E354A700C}"/>
              </a:ext>
            </a:extLst>
          </p:cNvPr>
          <p:cNvCxnSpPr>
            <a:cxnSpLocks/>
          </p:cNvCxnSpPr>
          <p:nvPr/>
        </p:nvCxnSpPr>
        <p:spPr>
          <a:xfrm>
            <a:off x="2212167" y="637928"/>
            <a:ext cx="0" cy="3373994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6">
            <a:extLst>
              <a:ext uri="{FF2B5EF4-FFF2-40B4-BE49-F238E27FC236}">
                <a16:creationId xmlns:a16="http://schemas.microsoft.com/office/drawing/2014/main" id="{55A4E8AA-3582-40E6-BC1F-9DA771EDCA7E}"/>
              </a:ext>
            </a:extLst>
          </p:cNvPr>
          <p:cNvSpPr txBox="1"/>
          <p:nvPr/>
        </p:nvSpPr>
        <p:spPr>
          <a:xfrm>
            <a:off x="3909823" y="4305102"/>
            <a:ext cx="4391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조선일보명조" panose="02030304000000000000" pitchFamily="18" charset="-127"/>
              </a:rPr>
              <a:t>향후 개발 일정</a:t>
            </a: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699CC1C7-3CAB-4B0E-A4DF-B962EFA99945}"/>
              </a:ext>
            </a:extLst>
          </p:cNvPr>
          <p:cNvSpPr txBox="1"/>
          <p:nvPr/>
        </p:nvSpPr>
        <p:spPr>
          <a:xfrm>
            <a:off x="4276836" y="2104259"/>
            <a:ext cx="3627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조선일보명조" panose="02030304000000000000" pitchFamily="18" charset="-127"/>
              </a:rPr>
              <a:t>게임 소개</a:t>
            </a: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CD8AD963-7928-4941-BFB5-98C76212A826}"/>
              </a:ext>
            </a:extLst>
          </p:cNvPr>
          <p:cNvSpPr txBox="1"/>
          <p:nvPr/>
        </p:nvSpPr>
        <p:spPr>
          <a:xfrm>
            <a:off x="4291753" y="2887777"/>
            <a:ext cx="3627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조선일보명조" panose="02030304000000000000" pitchFamily="18" charset="-127"/>
              </a:rPr>
              <a:t>개발내용</a:t>
            </a: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4175C1A3-B634-4715-94D2-5AE42381D361}"/>
              </a:ext>
            </a:extLst>
          </p:cNvPr>
          <p:cNvSpPr txBox="1"/>
          <p:nvPr/>
        </p:nvSpPr>
        <p:spPr>
          <a:xfrm>
            <a:off x="3889963" y="3590796"/>
            <a:ext cx="4391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40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조선일보명조" panose="02030304000000000000" pitchFamily="18" charset="-127"/>
              </a:rPr>
              <a:t>기존 개발 일정 및 현황</a:t>
            </a:r>
          </a:p>
        </p:txBody>
      </p:sp>
    </p:spTree>
    <p:extLst>
      <p:ext uri="{BB962C8B-B14F-4D97-AF65-F5344CB8AC3E}">
        <p14:creationId xmlns:p14="http://schemas.microsoft.com/office/powerpoint/2010/main" val="3983329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0ED4E89-6FEE-48F5-A5C6-F28E45ACD8B7}"/>
              </a:ext>
            </a:extLst>
          </p:cNvPr>
          <p:cNvSpPr/>
          <p:nvPr/>
        </p:nvSpPr>
        <p:spPr>
          <a:xfrm>
            <a:off x="3754282" y="1846810"/>
            <a:ext cx="6730584" cy="1157424"/>
          </a:xfrm>
          <a:prstGeom prst="roundRect">
            <a:avLst/>
          </a:prstGeom>
          <a:solidFill>
            <a:srgbClr val="CECD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479D2F-A96B-4AE9-982D-C99B92536CC6}"/>
              </a:ext>
            </a:extLst>
          </p:cNvPr>
          <p:cNvSpPr txBox="1"/>
          <p:nvPr/>
        </p:nvSpPr>
        <p:spPr>
          <a:xfrm>
            <a:off x="2093848" y="2225467"/>
            <a:ext cx="101309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rgbClr val="213B69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유니티 엔진 기반의 시점 전환이 가능한 </a:t>
            </a:r>
            <a:r>
              <a:rPr lang="en-US" altLang="ko-KR" sz="2000" dirty="0">
                <a:ln>
                  <a:solidFill>
                    <a:srgbClr val="213B69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sz="2000" dirty="0">
                <a:ln>
                  <a:solidFill>
                    <a:srgbClr val="213B69">
                      <a:alpha val="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게임 개발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DECB027D-5C67-4718-A2AD-5CAA3740A2ED}"/>
              </a:ext>
            </a:extLst>
          </p:cNvPr>
          <p:cNvSpPr/>
          <p:nvPr/>
        </p:nvSpPr>
        <p:spPr>
          <a:xfrm>
            <a:off x="4733405" y="3861388"/>
            <a:ext cx="1551398" cy="1533071"/>
          </a:xfrm>
          <a:prstGeom prst="ellipse">
            <a:avLst/>
          </a:prstGeom>
          <a:noFill/>
          <a:ln w="38100">
            <a:solidFill>
              <a:srgbClr val="8675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700" dirty="0">
                <a:ln>
                  <a:solidFill>
                    <a:srgbClr val="213B69">
                      <a:alpha val="0"/>
                    </a:srgbClr>
                  </a:solidFill>
                </a:ln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z="1700" dirty="0">
              <a:ln>
                <a:solidFill>
                  <a:srgbClr val="213B69">
                    <a:alpha val="0"/>
                  </a:srgbClr>
                </a:solidFill>
              </a:ln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n>
                  <a:solidFill>
                    <a:srgbClr val="213B69">
                      <a:alpha val="0"/>
                    </a:srgbClr>
                  </a:solidFill>
                </a:ln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테마</a:t>
            </a:r>
            <a:endParaRPr lang="en-US" altLang="ko-KR" dirty="0">
              <a:ln>
                <a:solidFill>
                  <a:srgbClr val="213B69">
                    <a:alpha val="0"/>
                  </a:srgbClr>
                </a:solidFill>
              </a:ln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양쪽 대괄호 52">
            <a:extLst>
              <a:ext uri="{FF2B5EF4-FFF2-40B4-BE49-F238E27FC236}">
                <a16:creationId xmlns:a16="http://schemas.microsoft.com/office/drawing/2014/main" id="{E68CA35C-6CA9-4CCB-A97B-E4815DE0B10A}"/>
              </a:ext>
            </a:extLst>
          </p:cNvPr>
          <p:cNvSpPr/>
          <p:nvPr/>
        </p:nvSpPr>
        <p:spPr>
          <a:xfrm>
            <a:off x="3146554" y="3605535"/>
            <a:ext cx="8244172" cy="2047874"/>
          </a:xfrm>
          <a:prstGeom prst="bracketPair">
            <a:avLst>
              <a:gd name="adj" fmla="val 22406"/>
            </a:avLst>
          </a:prstGeom>
          <a:ln w="88900">
            <a:solidFill>
              <a:srgbClr val="A7A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5DB4CB6-8C28-489B-AC03-B19F4777CE96}"/>
              </a:ext>
            </a:extLst>
          </p:cNvPr>
          <p:cNvSpPr/>
          <p:nvPr/>
        </p:nvSpPr>
        <p:spPr>
          <a:xfrm>
            <a:off x="7871654" y="3861388"/>
            <a:ext cx="1551398" cy="1533071"/>
          </a:xfrm>
          <a:prstGeom prst="ellipse">
            <a:avLst/>
          </a:prstGeom>
          <a:noFill/>
          <a:ln w="38100">
            <a:solidFill>
              <a:srgbClr val="8675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n>
                  <a:solidFill>
                    <a:srgbClr val="213B69">
                      <a:alpha val="0"/>
                    </a:srgbClr>
                  </a:solidFill>
                </a:ln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멀티</a:t>
            </a:r>
            <a:endParaRPr lang="en-US" altLang="ko-KR" dirty="0">
              <a:ln>
                <a:solidFill>
                  <a:srgbClr val="213B69">
                    <a:alpha val="0"/>
                  </a:srgbClr>
                </a:solidFill>
              </a:ln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n>
                  <a:solidFill>
                    <a:srgbClr val="213B69">
                      <a:alpha val="0"/>
                    </a:srgbClr>
                  </a:solidFill>
                </a:ln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</a:t>
            </a:r>
            <a:endParaRPr lang="en-US" altLang="ko-KR" dirty="0">
              <a:ln>
                <a:solidFill>
                  <a:srgbClr val="213B69">
                    <a:alpha val="0"/>
                  </a:srgbClr>
                </a:solidFill>
              </a:ln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6F73CD4-1001-4473-A688-959BF7C83846}"/>
              </a:ext>
            </a:extLst>
          </p:cNvPr>
          <p:cNvSpPr txBox="1"/>
          <p:nvPr/>
        </p:nvSpPr>
        <p:spPr>
          <a:xfrm>
            <a:off x="6766919" y="4118906"/>
            <a:ext cx="359595" cy="1018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6000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0CAE47A4-888B-4F88-9163-FFE735515FA6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4E86C824-3F0D-4014-8B03-B4E9D343F963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 Placeholder 1">
              <a:extLst>
                <a:ext uri="{FF2B5EF4-FFF2-40B4-BE49-F238E27FC236}">
                  <a16:creationId xmlns:a16="http://schemas.microsoft.com/office/drawing/2014/main" id="{57F001CD-E0DD-4916-88FE-7EED16ED6D42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미세먼지에서 살아남기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6914FCF-E39D-43E9-8A29-697BC57E4B50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7B96A5A-1E44-4E7A-A1CC-A98E6D8B0DDF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2CC7FF2-37F7-438A-8CBE-33F1327CDC61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88AC905A-6EF1-403A-8352-421C47932534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813E4B4-78C1-453A-AF63-40AD66A5CEF1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23123477-218F-44BC-B150-2976222F9850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AAC6993-D8FA-4200-9ACF-312461F8D321}"/>
              </a:ext>
            </a:extLst>
          </p:cNvPr>
          <p:cNvSpPr/>
          <p:nvPr/>
        </p:nvSpPr>
        <p:spPr>
          <a:xfrm>
            <a:off x="0" y="174136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6BDCAE3-42B8-4BB9-B879-F7C072B8C704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CC2DA54-DFB9-4090-BCDD-3E08EC0E67A3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3D81B9B-F85F-4DF5-88A5-610F4AFB7BF3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83CD74B-7A54-4E41-980C-D12DC580992D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7FAB386-D5A4-4908-8EA2-0D992D26A5CC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B5216A3-1664-47F7-BFC9-116D86F6E071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</p:spTree>
    <p:extLst>
      <p:ext uri="{BB962C8B-B14F-4D97-AF65-F5344CB8AC3E}">
        <p14:creationId xmlns:p14="http://schemas.microsoft.com/office/powerpoint/2010/main" val="3673838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4A040FCF-5A01-4A3A-8324-020B49EC4FD9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346E869-E2B2-4AE2-903A-9BA603CD0811}"/>
              </a:ext>
            </a:extLst>
          </p:cNvPr>
          <p:cNvSpPr/>
          <p:nvPr/>
        </p:nvSpPr>
        <p:spPr>
          <a:xfrm>
            <a:off x="0" y="174136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Rounded Rectangle 5">
            <a:extLst>
              <a:ext uri="{FF2B5EF4-FFF2-40B4-BE49-F238E27FC236}">
                <a16:creationId xmlns:a16="http://schemas.microsoft.com/office/drawing/2014/main" id="{4B51BF9D-41E0-45DE-8A81-0836E38543D4}"/>
              </a:ext>
            </a:extLst>
          </p:cNvPr>
          <p:cNvSpPr/>
          <p:nvPr/>
        </p:nvSpPr>
        <p:spPr>
          <a:xfrm>
            <a:off x="4586223" y="1551445"/>
            <a:ext cx="5363111" cy="1309588"/>
          </a:xfrm>
          <a:prstGeom prst="roundRect">
            <a:avLst>
              <a:gd name="adj" fmla="val 5551"/>
            </a:avLst>
          </a:prstGeom>
          <a:noFill/>
          <a:ln w="38100">
            <a:solidFill>
              <a:srgbClr val="A7A5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Rectangle 45">
            <a:extLst>
              <a:ext uri="{FF2B5EF4-FFF2-40B4-BE49-F238E27FC236}">
                <a16:creationId xmlns:a16="http://schemas.microsoft.com/office/drawing/2014/main" id="{747A8A4C-5864-4EE4-A4DC-7975949E8BB9}"/>
              </a:ext>
            </a:extLst>
          </p:cNvPr>
          <p:cNvSpPr/>
          <p:nvPr/>
        </p:nvSpPr>
        <p:spPr>
          <a:xfrm>
            <a:off x="5266334" y="3500707"/>
            <a:ext cx="460904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생존을 위해 또는 게임 클리어를 위해서 </a:t>
            </a:r>
            <a:endParaRPr lang="en-US" altLang="ko-KR" sz="1900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물건들을 얻어야 한다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.</a:t>
            </a:r>
          </a:p>
        </p:txBody>
      </p:sp>
      <p:sp>
        <p:nvSpPr>
          <p:cNvPr id="47" name="Sev01">
            <a:extLst>
              <a:ext uri="{FF2B5EF4-FFF2-40B4-BE49-F238E27FC236}">
                <a16:creationId xmlns:a16="http://schemas.microsoft.com/office/drawing/2014/main" id="{6A4EDBD1-70C0-4E0B-A341-9BB06C0CB83E}"/>
              </a:ext>
            </a:extLst>
          </p:cNvPr>
          <p:cNvSpPr/>
          <p:nvPr/>
        </p:nvSpPr>
        <p:spPr>
          <a:xfrm>
            <a:off x="3958502" y="1656212"/>
            <a:ext cx="1330585" cy="1100056"/>
          </a:xfrm>
          <a:prstGeom prst="roundRect">
            <a:avLst/>
          </a:prstGeom>
          <a:solidFill>
            <a:srgbClr val="A7A5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AD2569C-F38C-4E23-AD0E-02D0F371FB42}"/>
              </a:ext>
            </a:extLst>
          </p:cNvPr>
          <p:cNvSpPr txBox="1"/>
          <p:nvPr/>
        </p:nvSpPr>
        <p:spPr>
          <a:xfrm>
            <a:off x="3852871" y="1776677"/>
            <a:ext cx="1494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생존</a:t>
            </a:r>
            <a:endParaRPr lang="en-US" altLang="ko-KR" sz="2400" dirty="0">
              <a:ln>
                <a:solidFill>
                  <a:schemeClr val="bg1">
                    <a:alpha val="10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Rounded Rectangle 12">
            <a:extLst>
              <a:ext uri="{FF2B5EF4-FFF2-40B4-BE49-F238E27FC236}">
                <a16:creationId xmlns:a16="http://schemas.microsoft.com/office/drawing/2014/main" id="{B11F5F9F-6359-4827-9EEF-0DD9D27EBBFD}"/>
              </a:ext>
            </a:extLst>
          </p:cNvPr>
          <p:cNvSpPr/>
          <p:nvPr/>
        </p:nvSpPr>
        <p:spPr>
          <a:xfrm>
            <a:off x="4563470" y="3184467"/>
            <a:ext cx="5363111" cy="1309588"/>
          </a:xfrm>
          <a:prstGeom prst="roundRect">
            <a:avLst>
              <a:gd name="adj" fmla="val 5551"/>
            </a:avLst>
          </a:prstGeom>
          <a:noFill/>
          <a:ln w="38100">
            <a:solidFill>
              <a:srgbClr val="CEB6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Sev03">
            <a:extLst>
              <a:ext uri="{FF2B5EF4-FFF2-40B4-BE49-F238E27FC236}">
                <a16:creationId xmlns:a16="http://schemas.microsoft.com/office/drawing/2014/main" id="{465A6A31-A3C7-4511-AC9E-6B3EF1C15298}"/>
              </a:ext>
            </a:extLst>
          </p:cNvPr>
          <p:cNvSpPr/>
          <p:nvPr/>
        </p:nvSpPr>
        <p:spPr>
          <a:xfrm>
            <a:off x="3935749" y="3306164"/>
            <a:ext cx="1330585" cy="1100056"/>
          </a:xfrm>
          <a:prstGeom prst="roundRect">
            <a:avLst/>
          </a:prstGeom>
          <a:solidFill>
            <a:srgbClr val="CEB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accent3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j-cs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360A6AF-F211-477D-AFBC-312E21422AFE}"/>
              </a:ext>
            </a:extLst>
          </p:cNvPr>
          <p:cNvSpPr txBox="1"/>
          <p:nvPr/>
        </p:nvSpPr>
        <p:spPr>
          <a:xfrm>
            <a:off x="3822705" y="3445130"/>
            <a:ext cx="1494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습득</a:t>
            </a:r>
            <a:endParaRPr lang="en-US" altLang="ko-KR" sz="2400" dirty="0">
              <a:ln>
                <a:solidFill>
                  <a:schemeClr val="bg1">
                    <a:alpha val="10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7" name="Rectangle 45">
            <a:extLst>
              <a:ext uri="{FF2B5EF4-FFF2-40B4-BE49-F238E27FC236}">
                <a16:creationId xmlns:a16="http://schemas.microsoft.com/office/drawing/2014/main" id="{DDA44A89-02E9-4565-BC71-E47CAE7C5AAA}"/>
              </a:ext>
            </a:extLst>
          </p:cNvPr>
          <p:cNvSpPr/>
          <p:nvPr/>
        </p:nvSpPr>
        <p:spPr>
          <a:xfrm>
            <a:off x="5266334" y="1849570"/>
            <a:ext cx="460904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rgbClr val="75707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미세먼지와 멧돼지로부터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rgbClr val="75707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게임이 끝날 때까지 살아남아야 한다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.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 </a:t>
            </a:r>
            <a:endParaRPr lang="en-US" sz="1900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</p:txBody>
      </p:sp>
      <p:sp>
        <p:nvSpPr>
          <p:cNvPr id="37" name="Rounded Rectangle 5">
            <a:extLst>
              <a:ext uri="{FF2B5EF4-FFF2-40B4-BE49-F238E27FC236}">
                <a16:creationId xmlns:a16="http://schemas.microsoft.com/office/drawing/2014/main" id="{2071B786-A624-4049-9652-14BA2F799CFF}"/>
              </a:ext>
            </a:extLst>
          </p:cNvPr>
          <p:cNvSpPr/>
          <p:nvPr/>
        </p:nvSpPr>
        <p:spPr>
          <a:xfrm>
            <a:off x="4586223" y="4822239"/>
            <a:ext cx="5363111" cy="1309588"/>
          </a:xfrm>
          <a:prstGeom prst="roundRect">
            <a:avLst>
              <a:gd name="adj" fmla="val 5551"/>
            </a:avLst>
          </a:prstGeom>
          <a:noFill/>
          <a:ln w="38100">
            <a:solidFill>
              <a:srgbClr val="A7A5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1" name="Sev01">
            <a:extLst>
              <a:ext uri="{FF2B5EF4-FFF2-40B4-BE49-F238E27FC236}">
                <a16:creationId xmlns:a16="http://schemas.microsoft.com/office/drawing/2014/main" id="{88BA7FE2-1350-40B9-8D8B-E11E8F488AC6}"/>
              </a:ext>
            </a:extLst>
          </p:cNvPr>
          <p:cNvSpPr/>
          <p:nvPr/>
        </p:nvSpPr>
        <p:spPr>
          <a:xfrm>
            <a:off x="3958502" y="4927006"/>
            <a:ext cx="1330585" cy="1100056"/>
          </a:xfrm>
          <a:prstGeom prst="roundRect">
            <a:avLst/>
          </a:prstGeom>
          <a:solidFill>
            <a:srgbClr val="A7A5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accent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FCF458F-5116-4035-8A73-1A4852A76018}"/>
              </a:ext>
            </a:extLst>
          </p:cNvPr>
          <p:cNvSpPr txBox="1"/>
          <p:nvPr/>
        </p:nvSpPr>
        <p:spPr>
          <a:xfrm>
            <a:off x="3852871" y="5047471"/>
            <a:ext cx="1494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</a:p>
          <a:p>
            <a:pPr algn="ctr"/>
            <a:r>
              <a:rPr lang="ko-KR" altLang="en-US" sz="24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제작</a:t>
            </a:r>
            <a:endParaRPr lang="en-US" altLang="ko-KR" sz="2400" dirty="0">
              <a:ln>
                <a:solidFill>
                  <a:schemeClr val="bg1">
                    <a:alpha val="10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3" name="Rectangle 45">
            <a:extLst>
              <a:ext uri="{FF2B5EF4-FFF2-40B4-BE49-F238E27FC236}">
                <a16:creationId xmlns:a16="http://schemas.microsoft.com/office/drawing/2014/main" id="{A272FE37-1906-4864-8A73-0D6AD75BB0C6}"/>
              </a:ext>
            </a:extLst>
          </p:cNvPr>
          <p:cNvSpPr/>
          <p:nvPr/>
        </p:nvSpPr>
        <p:spPr>
          <a:xfrm>
            <a:off x="5266334" y="5124326"/>
            <a:ext cx="460904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게임 클리어를 위해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 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습득한 물품들로</a:t>
            </a:r>
            <a:endParaRPr lang="en-US" altLang="ko-KR" sz="1900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인공구름을 만들어야 한다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.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24B5E1A6-792D-4C74-8D38-F838F51E4A50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44" name="평행 사변형 43">
              <a:extLst>
                <a:ext uri="{FF2B5EF4-FFF2-40B4-BE49-F238E27FC236}">
                  <a16:creationId xmlns:a16="http://schemas.microsoft.com/office/drawing/2014/main" id="{60FA4945-9122-4D2F-9855-E8132B6335E0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Text Placeholder 1">
              <a:extLst>
                <a:ext uri="{FF2B5EF4-FFF2-40B4-BE49-F238E27FC236}">
                  <a16:creationId xmlns:a16="http://schemas.microsoft.com/office/drawing/2014/main" id="{EC0DBEF3-D498-4ABB-9632-708F4667E387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컨텐츠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80274C1-1A53-4950-850A-88401E5EA266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8436505B-30E5-45B3-9D0E-BC3C9D04B69E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F74B4256-6119-4263-A5EC-E4C8ED9A51F6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13855A5-F6AC-425A-B3E8-4F6F79ACBB73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0C252EE5-4BC6-4D13-836E-A459A10E8218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2262F38-7BD9-4CFC-B804-AED14F74390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1CABCAB-2E4C-438B-9414-8041384BB1D2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683581E-BFCC-4BE1-B71E-652B72824A21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D5E8B71-9010-46E9-BCFB-7ABA7F7CF1EA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A1526E6-2BED-4A07-A60F-1B6E55335CBF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0E4A28F-BAC4-4C86-8B30-93A30DAC7B0D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</p:spTree>
    <p:extLst>
      <p:ext uri="{BB962C8B-B14F-4D97-AF65-F5344CB8AC3E}">
        <p14:creationId xmlns:p14="http://schemas.microsoft.com/office/powerpoint/2010/main" val="281021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0CAE47A4-888B-4F88-9163-FFE735515FA6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4E86C824-3F0D-4014-8B03-B4E9D343F963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 Placeholder 1">
              <a:extLst>
                <a:ext uri="{FF2B5EF4-FFF2-40B4-BE49-F238E27FC236}">
                  <a16:creationId xmlns:a16="http://schemas.microsoft.com/office/drawing/2014/main" id="{57F001CD-E0DD-4916-88FE-7EED16ED6D42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아이템 및 인벤토리 구현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7BF2ABB-76FA-4F98-948A-6F35AEED2068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7B27E3E-B7CE-4061-B0B9-70F6F9B15A80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B0E1FBB-2815-4AE9-8CE5-C31FF1E27B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2484852-4567-466B-BC18-7329C60BBFDF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CECE3-551A-4978-8937-C52892BFBD20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43D57C4-E4FE-424A-8ECE-A73DBB0EA624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479CE3B-C43D-43DA-86C3-3BC7EA3BC34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190B5C-3931-4242-BCF9-5D4C4C97A8EE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484E195-2BFA-465E-82E3-A22DCBF6CD12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29DD055-F312-48D1-BFE8-AB2C004B9ABD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4D3B75C-8CA6-4811-A34D-5FB3D0304F33}"/>
              </a:ext>
            </a:extLst>
          </p:cNvPr>
          <p:cNvSpPr/>
          <p:nvPr/>
        </p:nvSpPr>
        <p:spPr>
          <a:xfrm>
            <a:off x="0" y="250865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85C1241-0EC3-4FD2-AEE4-868FCEB52377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A10451-1DCD-413C-B2BE-A6E0F4072286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58A5E64-153A-4C11-915B-CBE2CC79A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768" y="1313587"/>
            <a:ext cx="7024374" cy="3495284"/>
          </a:xfrm>
          <a:prstGeom prst="rect">
            <a:avLst/>
          </a:prstGeom>
        </p:spPr>
      </p:pic>
      <p:sp>
        <p:nvSpPr>
          <p:cNvPr id="39" name="Rectangle 45">
            <a:extLst>
              <a:ext uri="{FF2B5EF4-FFF2-40B4-BE49-F238E27FC236}">
                <a16:creationId xmlns:a16="http://schemas.microsoft.com/office/drawing/2014/main" id="{DB020EF5-375A-4318-A6F4-1D764B851FAD}"/>
              </a:ext>
            </a:extLst>
          </p:cNvPr>
          <p:cNvSpPr/>
          <p:nvPr/>
        </p:nvSpPr>
        <p:spPr>
          <a:xfrm>
            <a:off x="2606879" y="5542377"/>
            <a:ext cx="8925548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한정된 개수 내에서 </a:t>
            </a:r>
            <a:r>
              <a:rPr lang="ko-KR" altLang="en-US" sz="1900" b="1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랜덤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으로 생성되는 아이템과 몬스터 </a:t>
            </a:r>
            <a:r>
              <a:rPr lang="ko-KR" altLang="en-US" sz="1900" b="1" dirty="0" err="1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스폰</a:t>
            </a:r>
            <a:r>
              <a:rPr lang="ko-KR" altLang="en-US" sz="1900" b="1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 구현</a:t>
            </a:r>
            <a:endParaRPr lang="en-US" altLang="ko-KR" sz="1900" b="1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</p:txBody>
      </p:sp>
      <p:sp>
        <p:nvSpPr>
          <p:cNvPr id="53" name="양쪽 대괄호 52">
            <a:extLst>
              <a:ext uri="{FF2B5EF4-FFF2-40B4-BE49-F238E27FC236}">
                <a16:creationId xmlns:a16="http://schemas.microsoft.com/office/drawing/2014/main" id="{DE8E6E1C-4195-48E2-82B6-611A03DBE398}"/>
              </a:ext>
            </a:extLst>
          </p:cNvPr>
          <p:cNvSpPr/>
          <p:nvPr/>
        </p:nvSpPr>
        <p:spPr>
          <a:xfrm>
            <a:off x="2720676" y="5271307"/>
            <a:ext cx="8622558" cy="926860"/>
          </a:xfrm>
          <a:prstGeom prst="bracketPair">
            <a:avLst>
              <a:gd name="adj" fmla="val 22406"/>
            </a:avLst>
          </a:prstGeom>
          <a:ln w="88900">
            <a:solidFill>
              <a:srgbClr val="A7A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4746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0CAE47A4-888B-4F88-9163-FFE735515FA6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4E86C824-3F0D-4014-8B03-B4E9D343F963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 Placeholder 1">
              <a:extLst>
                <a:ext uri="{FF2B5EF4-FFF2-40B4-BE49-F238E27FC236}">
                  <a16:creationId xmlns:a16="http://schemas.microsoft.com/office/drawing/2014/main" id="{57F001CD-E0DD-4916-88FE-7EED16ED6D42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아이템 및 인벤토리 구현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7BF2ABB-76FA-4F98-948A-6F35AEED2068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7B27E3E-B7CE-4061-B0B9-70F6F9B15A80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B0E1FBB-2815-4AE9-8CE5-C31FF1E27B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2484852-4567-466B-BC18-7329C60BBFDF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CECE3-551A-4978-8937-C52892BFBD20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43D57C4-E4FE-424A-8ECE-A73DBB0EA624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479CE3B-C43D-43DA-86C3-3BC7EA3BC34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190B5C-3931-4242-BCF9-5D4C4C97A8EE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484E195-2BFA-465E-82E3-A22DCBF6CD12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29DD055-F312-48D1-BFE8-AB2C004B9ABD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4D3B75C-8CA6-4811-A34D-5FB3D0304F33}"/>
              </a:ext>
            </a:extLst>
          </p:cNvPr>
          <p:cNvSpPr/>
          <p:nvPr/>
        </p:nvSpPr>
        <p:spPr>
          <a:xfrm>
            <a:off x="0" y="250865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85C1241-0EC3-4FD2-AEE4-868FCEB52377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A10451-1DCD-413C-B2BE-A6E0F4072286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sp>
        <p:nvSpPr>
          <p:cNvPr id="39" name="Rectangle 45">
            <a:extLst>
              <a:ext uri="{FF2B5EF4-FFF2-40B4-BE49-F238E27FC236}">
                <a16:creationId xmlns:a16="http://schemas.microsoft.com/office/drawing/2014/main" id="{DB020EF5-375A-4318-A6F4-1D764B851FAD}"/>
              </a:ext>
            </a:extLst>
          </p:cNvPr>
          <p:cNvSpPr/>
          <p:nvPr/>
        </p:nvSpPr>
        <p:spPr>
          <a:xfrm>
            <a:off x="2606879" y="5542377"/>
            <a:ext cx="8925548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제작기능을 위한 인벤토리 내의 아이템 이동 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&amp; 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드래그앤 드랍 기능</a:t>
            </a:r>
            <a:endParaRPr lang="en-US" altLang="ko-KR" sz="1900" b="1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</p:txBody>
      </p:sp>
      <p:sp>
        <p:nvSpPr>
          <p:cNvPr id="53" name="양쪽 대괄호 52">
            <a:extLst>
              <a:ext uri="{FF2B5EF4-FFF2-40B4-BE49-F238E27FC236}">
                <a16:creationId xmlns:a16="http://schemas.microsoft.com/office/drawing/2014/main" id="{DE8E6E1C-4195-48E2-82B6-611A03DBE398}"/>
              </a:ext>
            </a:extLst>
          </p:cNvPr>
          <p:cNvSpPr/>
          <p:nvPr/>
        </p:nvSpPr>
        <p:spPr>
          <a:xfrm>
            <a:off x="2720676" y="5271307"/>
            <a:ext cx="8622558" cy="926860"/>
          </a:xfrm>
          <a:prstGeom prst="bracketPair">
            <a:avLst>
              <a:gd name="adj" fmla="val 22406"/>
            </a:avLst>
          </a:prstGeom>
          <a:ln w="88900">
            <a:solidFill>
              <a:srgbClr val="A7A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 descr="잔디, 실외, 하늘, 물이(가) 표시된 사진&#10;&#10;자동 생성된 설명">
            <a:extLst>
              <a:ext uri="{FF2B5EF4-FFF2-40B4-BE49-F238E27FC236}">
                <a16:creationId xmlns:a16="http://schemas.microsoft.com/office/drawing/2014/main" id="{9B235271-3997-43FD-802B-0DDF243F4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586" y="1215048"/>
            <a:ext cx="4850393" cy="3482995"/>
          </a:xfrm>
          <a:prstGeom prst="rect">
            <a:avLst/>
          </a:prstGeom>
        </p:spPr>
      </p:pic>
      <p:pic>
        <p:nvPicPr>
          <p:cNvPr id="6" name="그림 5" descr="잔디, 실외, 하늘, 표지판이(가) 표시된 사진&#10;&#10;자동 생성된 설명">
            <a:extLst>
              <a:ext uri="{FF2B5EF4-FFF2-40B4-BE49-F238E27FC236}">
                <a16:creationId xmlns:a16="http://schemas.microsoft.com/office/drawing/2014/main" id="{D7C0F865-4BB2-4330-8D2C-D5A173E9AB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144" y="1545310"/>
            <a:ext cx="5027622" cy="3574900"/>
          </a:xfrm>
          <a:prstGeom prst="rect">
            <a:avLst/>
          </a:prstGeom>
        </p:spPr>
      </p:pic>
      <p:pic>
        <p:nvPicPr>
          <p:cNvPr id="8" name="그림 7" descr="잔디, 실외, 하늘, 표지판이(가) 표시된 사진&#10;&#10;자동 생성된 설명">
            <a:extLst>
              <a:ext uri="{FF2B5EF4-FFF2-40B4-BE49-F238E27FC236}">
                <a16:creationId xmlns:a16="http://schemas.microsoft.com/office/drawing/2014/main" id="{D0DB23BC-9338-4729-95E4-920B17480C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273" y="2784350"/>
            <a:ext cx="3024051" cy="216003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37E7E5F-6D83-4681-85AB-A5266775A4AA}"/>
              </a:ext>
            </a:extLst>
          </p:cNvPr>
          <p:cNvSpPr/>
          <p:nvPr/>
        </p:nvSpPr>
        <p:spPr>
          <a:xfrm>
            <a:off x="2365730" y="1037849"/>
            <a:ext cx="1175657" cy="13015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57EA845-0E14-4A17-887E-8FD75D92D080}"/>
              </a:ext>
            </a:extLst>
          </p:cNvPr>
          <p:cNvSpPr/>
          <p:nvPr/>
        </p:nvSpPr>
        <p:spPr>
          <a:xfrm>
            <a:off x="4427830" y="1423149"/>
            <a:ext cx="1175657" cy="13015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8BC4B0D7-870D-432D-8E60-94C28713112F}"/>
              </a:ext>
            </a:extLst>
          </p:cNvPr>
          <p:cNvSpPr/>
          <p:nvPr/>
        </p:nvSpPr>
        <p:spPr>
          <a:xfrm>
            <a:off x="3675243" y="1688613"/>
            <a:ext cx="562928" cy="45950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7050A1B-BB7B-4A86-90BC-EE52068B9F08}"/>
              </a:ext>
            </a:extLst>
          </p:cNvPr>
          <p:cNvSpPr/>
          <p:nvPr/>
        </p:nvSpPr>
        <p:spPr>
          <a:xfrm>
            <a:off x="8548503" y="1295330"/>
            <a:ext cx="1175657" cy="13015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13E72B7-F2A3-4A3E-8566-334C2CADD6E0}"/>
              </a:ext>
            </a:extLst>
          </p:cNvPr>
          <p:cNvSpPr/>
          <p:nvPr/>
        </p:nvSpPr>
        <p:spPr>
          <a:xfrm>
            <a:off x="10142749" y="2508655"/>
            <a:ext cx="1599308" cy="18312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794AA675-85D9-4BEE-9C4E-B7BE77C72CD6}"/>
              </a:ext>
            </a:extLst>
          </p:cNvPr>
          <p:cNvSpPr/>
          <p:nvPr/>
        </p:nvSpPr>
        <p:spPr>
          <a:xfrm rot="2682203">
            <a:off x="9816498" y="1898335"/>
            <a:ext cx="528871" cy="49317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366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0CAE47A4-888B-4F88-9163-FFE735515FA6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4E86C824-3F0D-4014-8B03-B4E9D343F963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 Placeholder 1">
              <a:extLst>
                <a:ext uri="{FF2B5EF4-FFF2-40B4-BE49-F238E27FC236}">
                  <a16:creationId xmlns:a16="http://schemas.microsoft.com/office/drawing/2014/main" id="{57F001CD-E0DD-4916-88FE-7EED16ED6D42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먼지효과 구현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7BF2ABB-76FA-4F98-948A-6F35AEED2068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7B27E3E-B7CE-4061-B0B9-70F6F9B15A80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B0E1FBB-2815-4AE9-8CE5-C31FF1E27B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2484852-4567-466B-BC18-7329C60BBFDF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CECE3-551A-4978-8937-C52892BFBD20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43D57C4-E4FE-424A-8ECE-A73DBB0EA624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479CE3B-C43D-43DA-86C3-3BC7EA3BC34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190B5C-3931-4242-BCF9-5D4C4C97A8EE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484E195-2BFA-465E-82E3-A22DCBF6CD12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29DD055-F312-48D1-BFE8-AB2C004B9ABD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4D3B75C-8CA6-4811-A34D-5FB3D0304F33}"/>
              </a:ext>
            </a:extLst>
          </p:cNvPr>
          <p:cNvSpPr/>
          <p:nvPr/>
        </p:nvSpPr>
        <p:spPr>
          <a:xfrm>
            <a:off x="0" y="250865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85C1241-0EC3-4FD2-AEE4-868FCEB52377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A10451-1DCD-413C-B2BE-A6E0F4072286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58A5E64-153A-4C11-915B-CBE2CC79A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497" y="1477693"/>
            <a:ext cx="4704017" cy="237466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8826467-E51D-4DC7-8788-6816A336DC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235" y="1861276"/>
            <a:ext cx="5102348" cy="2538920"/>
          </a:xfrm>
          <a:prstGeom prst="rect">
            <a:avLst/>
          </a:prstGeom>
        </p:spPr>
      </p:pic>
      <p:sp>
        <p:nvSpPr>
          <p:cNvPr id="39" name="Rectangle 45">
            <a:extLst>
              <a:ext uri="{FF2B5EF4-FFF2-40B4-BE49-F238E27FC236}">
                <a16:creationId xmlns:a16="http://schemas.microsoft.com/office/drawing/2014/main" id="{DB020EF5-375A-4318-A6F4-1D764B851FAD}"/>
              </a:ext>
            </a:extLst>
          </p:cNvPr>
          <p:cNvSpPr/>
          <p:nvPr/>
        </p:nvSpPr>
        <p:spPr>
          <a:xfrm>
            <a:off x="2606879" y="5542377"/>
            <a:ext cx="8925548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미세먼지에서 살아남기라는 제목에 맞게 </a:t>
            </a:r>
            <a:r>
              <a:rPr lang="ko-KR" altLang="en-US" sz="1900" b="1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먼지 표현</a:t>
            </a:r>
            <a:endParaRPr lang="en-US" altLang="ko-KR" sz="1900" b="1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</p:txBody>
      </p:sp>
      <p:sp>
        <p:nvSpPr>
          <p:cNvPr id="53" name="양쪽 대괄호 52">
            <a:extLst>
              <a:ext uri="{FF2B5EF4-FFF2-40B4-BE49-F238E27FC236}">
                <a16:creationId xmlns:a16="http://schemas.microsoft.com/office/drawing/2014/main" id="{DE8E6E1C-4195-48E2-82B6-611A03DBE398}"/>
              </a:ext>
            </a:extLst>
          </p:cNvPr>
          <p:cNvSpPr/>
          <p:nvPr/>
        </p:nvSpPr>
        <p:spPr>
          <a:xfrm>
            <a:off x="2720676" y="5271307"/>
            <a:ext cx="8622558" cy="926860"/>
          </a:xfrm>
          <a:prstGeom prst="bracketPair">
            <a:avLst>
              <a:gd name="adj" fmla="val 22406"/>
            </a:avLst>
          </a:prstGeom>
          <a:ln w="88900">
            <a:solidFill>
              <a:srgbClr val="A7A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16828AF-BEBC-4818-B0A2-B8156A43C49D}"/>
              </a:ext>
            </a:extLst>
          </p:cNvPr>
          <p:cNvSpPr txBox="1"/>
          <p:nvPr/>
        </p:nvSpPr>
        <p:spPr>
          <a:xfrm>
            <a:off x="1960110" y="3980340"/>
            <a:ext cx="4623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깨끗한 지역인 돔 내부에서 밖을 바라 봄</a:t>
            </a:r>
            <a:endParaRPr lang="ko-KR" altLang="en-US" sz="1400" dirty="0">
              <a:solidFill>
                <a:srgbClr val="75707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4C8881-182C-46E9-B8A1-1FEA0DB9F3C8}"/>
              </a:ext>
            </a:extLst>
          </p:cNvPr>
          <p:cNvSpPr txBox="1"/>
          <p:nvPr/>
        </p:nvSpPr>
        <p:spPr>
          <a:xfrm>
            <a:off x="6326756" y="4574902"/>
            <a:ext cx="44378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먼지가 많은 돔 외부에서 밖을 바라 봄</a:t>
            </a:r>
            <a:endParaRPr lang="ko-KR" altLang="en-US" sz="1400" dirty="0">
              <a:solidFill>
                <a:srgbClr val="7570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409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0CAE47A4-888B-4F88-9163-FFE735515FA6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4E86C824-3F0D-4014-8B03-B4E9D343F963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 Placeholder 1">
              <a:extLst>
                <a:ext uri="{FF2B5EF4-FFF2-40B4-BE49-F238E27FC236}">
                  <a16:creationId xmlns:a16="http://schemas.microsoft.com/office/drawing/2014/main" id="{57F001CD-E0DD-4916-88FE-7EED16ED6D42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먼지효과 구현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7BF2ABB-76FA-4F98-948A-6F35AEED2068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7B27E3E-B7CE-4061-B0B9-70F6F9B15A80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B0E1FBB-2815-4AE9-8CE5-C31FF1E27B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2484852-4567-466B-BC18-7329C60BBFDF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CECE3-551A-4978-8937-C52892BFBD20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43D57C4-E4FE-424A-8ECE-A73DBB0EA624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479CE3B-C43D-43DA-86C3-3BC7EA3BC34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190B5C-3931-4242-BCF9-5D4C4C97A8EE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484E195-2BFA-465E-82E3-A22DCBF6CD12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29DD055-F312-48D1-BFE8-AB2C004B9ABD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4D3B75C-8CA6-4811-A34D-5FB3D0304F33}"/>
              </a:ext>
            </a:extLst>
          </p:cNvPr>
          <p:cNvSpPr/>
          <p:nvPr/>
        </p:nvSpPr>
        <p:spPr>
          <a:xfrm>
            <a:off x="0" y="2508655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85C1241-0EC3-4FD2-AEE4-868FCEB52377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A10451-1DCD-413C-B2BE-A6E0F4072286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sp>
        <p:nvSpPr>
          <p:cNvPr id="39" name="Rectangle 45">
            <a:extLst>
              <a:ext uri="{FF2B5EF4-FFF2-40B4-BE49-F238E27FC236}">
                <a16:creationId xmlns:a16="http://schemas.microsoft.com/office/drawing/2014/main" id="{DB020EF5-375A-4318-A6F4-1D764B851FAD}"/>
              </a:ext>
            </a:extLst>
          </p:cNvPr>
          <p:cNvSpPr/>
          <p:nvPr/>
        </p:nvSpPr>
        <p:spPr>
          <a:xfrm>
            <a:off x="2606879" y="5542377"/>
            <a:ext cx="8925548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멧돼지와의 대치상황 추가</a:t>
            </a:r>
            <a:endParaRPr lang="en-US" altLang="ko-KR" sz="1900" b="1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</p:txBody>
      </p:sp>
      <p:sp>
        <p:nvSpPr>
          <p:cNvPr id="53" name="양쪽 대괄호 52">
            <a:extLst>
              <a:ext uri="{FF2B5EF4-FFF2-40B4-BE49-F238E27FC236}">
                <a16:creationId xmlns:a16="http://schemas.microsoft.com/office/drawing/2014/main" id="{DE8E6E1C-4195-48E2-82B6-611A03DBE398}"/>
              </a:ext>
            </a:extLst>
          </p:cNvPr>
          <p:cNvSpPr/>
          <p:nvPr/>
        </p:nvSpPr>
        <p:spPr>
          <a:xfrm>
            <a:off x="2720676" y="5271307"/>
            <a:ext cx="8622558" cy="926860"/>
          </a:xfrm>
          <a:prstGeom prst="bracketPair">
            <a:avLst>
              <a:gd name="adj" fmla="val 22406"/>
            </a:avLst>
          </a:prstGeom>
          <a:ln w="88900">
            <a:solidFill>
              <a:srgbClr val="A7A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16828AF-BEBC-4818-B0A2-B8156A43C49D}"/>
              </a:ext>
            </a:extLst>
          </p:cNvPr>
          <p:cNvSpPr txBox="1"/>
          <p:nvPr/>
        </p:nvSpPr>
        <p:spPr>
          <a:xfrm>
            <a:off x="1204269" y="3443069"/>
            <a:ext cx="4623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거리 내에서 플레이어 추격</a:t>
            </a:r>
            <a:endParaRPr lang="ko-KR" altLang="en-US" sz="1400" dirty="0">
              <a:solidFill>
                <a:srgbClr val="75707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4C8881-182C-46E9-B8A1-1FEA0DB9F3C8}"/>
              </a:ext>
            </a:extLst>
          </p:cNvPr>
          <p:cNvSpPr txBox="1"/>
          <p:nvPr/>
        </p:nvSpPr>
        <p:spPr>
          <a:xfrm>
            <a:off x="6326756" y="4574902"/>
            <a:ext cx="44378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 </a:t>
            </a: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</a:rPr>
              <a:t>먼지가 많은 돔 외부에서 밖을 바라 봄</a:t>
            </a:r>
            <a:endParaRPr lang="ko-KR" altLang="en-US" sz="1400" dirty="0">
              <a:solidFill>
                <a:srgbClr val="757070"/>
              </a:solidFill>
            </a:endParaRPr>
          </a:p>
        </p:txBody>
      </p:sp>
      <p:pic>
        <p:nvPicPr>
          <p:cNvPr id="4" name="그림 3" descr="잔디, 실외, 운동경기, 스포츠이(가) 표시된 사진&#10;&#10;자동 생성된 설명">
            <a:extLst>
              <a:ext uri="{FF2B5EF4-FFF2-40B4-BE49-F238E27FC236}">
                <a16:creationId xmlns:a16="http://schemas.microsoft.com/office/drawing/2014/main" id="{6725FF18-2F44-4FB0-8733-E2F4579DA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261" y="1180429"/>
            <a:ext cx="3109726" cy="2199766"/>
          </a:xfrm>
          <a:prstGeom prst="rect">
            <a:avLst/>
          </a:prstGeom>
        </p:spPr>
      </p:pic>
      <p:pic>
        <p:nvPicPr>
          <p:cNvPr id="7" name="그림 6" descr="잔디, 평야, 실외, 운동경기이(가) 표시된 사진&#10;&#10;자동 생성된 설명">
            <a:extLst>
              <a:ext uri="{FF2B5EF4-FFF2-40B4-BE49-F238E27FC236}">
                <a16:creationId xmlns:a16="http://schemas.microsoft.com/office/drawing/2014/main" id="{78671553-FB18-4F1D-8268-675F9CCF7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173" y="1161525"/>
            <a:ext cx="3127727" cy="2199766"/>
          </a:xfrm>
          <a:prstGeom prst="rect">
            <a:avLst/>
          </a:prstGeom>
        </p:spPr>
      </p:pic>
      <p:pic>
        <p:nvPicPr>
          <p:cNvPr id="13" name="그림 12" descr="잔디, 실외, 평야, 운동경기이(가) 표시된 사진&#10;&#10;자동 생성된 설명">
            <a:extLst>
              <a:ext uri="{FF2B5EF4-FFF2-40B4-BE49-F238E27FC236}">
                <a16:creationId xmlns:a16="http://schemas.microsoft.com/office/drawing/2014/main" id="{7DC62D94-B69E-4131-BAA3-3AC7BAF56A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642" y="3064264"/>
            <a:ext cx="3127727" cy="2214950"/>
          </a:xfrm>
          <a:prstGeom prst="rect">
            <a:avLst/>
          </a:prstGeom>
        </p:spPr>
      </p:pic>
      <p:pic>
        <p:nvPicPr>
          <p:cNvPr id="15" name="그림 14" descr="잔디, 실외, 평야, 하늘이(가) 표시된 사진&#10;&#10;자동 생성된 설명">
            <a:extLst>
              <a:ext uri="{FF2B5EF4-FFF2-40B4-BE49-F238E27FC236}">
                <a16:creationId xmlns:a16="http://schemas.microsoft.com/office/drawing/2014/main" id="{EA281EFB-DEDC-4BED-A606-C03A26BD89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5612" y="3064264"/>
            <a:ext cx="3117646" cy="221495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E5F44986-C797-4F12-8225-32407C2B15C9}"/>
              </a:ext>
            </a:extLst>
          </p:cNvPr>
          <p:cNvSpPr/>
          <p:nvPr/>
        </p:nvSpPr>
        <p:spPr>
          <a:xfrm>
            <a:off x="7413843" y="2918523"/>
            <a:ext cx="669583" cy="7295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C56B58D-BAA7-49DF-AA1E-6DFB02F31DF0}"/>
              </a:ext>
            </a:extLst>
          </p:cNvPr>
          <p:cNvSpPr/>
          <p:nvPr/>
        </p:nvSpPr>
        <p:spPr>
          <a:xfrm>
            <a:off x="10784732" y="2893088"/>
            <a:ext cx="669583" cy="7295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A91B6906-8E46-47F0-B067-2711486FC118}"/>
              </a:ext>
            </a:extLst>
          </p:cNvPr>
          <p:cNvSpPr/>
          <p:nvPr/>
        </p:nvSpPr>
        <p:spPr>
          <a:xfrm>
            <a:off x="3837977" y="2092055"/>
            <a:ext cx="243815" cy="50902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화살표: 아래쪽 58">
            <a:extLst>
              <a:ext uri="{FF2B5EF4-FFF2-40B4-BE49-F238E27FC236}">
                <a16:creationId xmlns:a16="http://schemas.microsoft.com/office/drawing/2014/main" id="{03C0E2C8-2E9E-4942-AB4D-C8A6DF2D74EA}"/>
              </a:ext>
            </a:extLst>
          </p:cNvPr>
          <p:cNvSpPr/>
          <p:nvPr/>
        </p:nvSpPr>
        <p:spPr>
          <a:xfrm rot="10800000">
            <a:off x="7342735" y="2286659"/>
            <a:ext cx="243815" cy="50902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24BDA0D-8573-49E1-9C53-C18147F225AA}"/>
              </a:ext>
            </a:extLst>
          </p:cNvPr>
          <p:cNvSpPr txBox="1"/>
          <p:nvPr/>
        </p:nvSpPr>
        <p:spPr>
          <a:xfrm>
            <a:off x="7800230" y="1159189"/>
            <a:ext cx="4623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ko-KR" altLang="en-US" sz="1400" dirty="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스폰지역 넘어가게 되면</a:t>
            </a:r>
            <a:endParaRPr lang="en-US" altLang="ko-KR" sz="1400" dirty="0">
              <a:solidFill>
                <a:srgbClr val="757070"/>
              </a:solidFill>
              <a:latin typeface="맑은 고딕" panose="020B0503020000020004" pitchFamily="50" charset="-127"/>
              <a:sym typeface="Wingdings" panose="05000000000000000000" pitchFamily="2" charset="2"/>
            </a:endParaRPr>
          </a:p>
          <a:p>
            <a:pPr algn="ctr"/>
            <a:r>
              <a:rPr lang="ko-KR" altLang="en-US" sz="1400" dirty="0">
                <a:solidFill>
                  <a:srgbClr val="757070"/>
                </a:solidFill>
              </a:rPr>
              <a:t>원래 지역으로 </a:t>
            </a:r>
            <a:r>
              <a:rPr lang="ko-KR" altLang="en-US" sz="1400" dirty="0" err="1">
                <a:solidFill>
                  <a:srgbClr val="757070"/>
                </a:solidFill>
              </a:rPr>
              <a:t>돌아감</a:t>
            </a:r>
            <a:endParaRPr lang="ko-KR" altLang="en-US" sz="1400" dirty="0">
              <a:solidFill>
                <a:srgbClr val="757070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3233091-FF94-4DF5-8704-B66E57CFEC94}"/>
              </a:ext>
            </a:extLst>
          </p:cNvPr>
          <p:cNvSpPr txBox="1"/>
          <p:nvPr/>
        </p:nvSpPr>
        <p:spPr>
          <a:xfrm>
            <a:off x="8158900" y="2562173"/>
            <a:ext cx="4623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à"/>
            </a:pPr>
            <a:r>
              <a:rPr lang="ko-KR" altLang="en-US" sz="1400">
                <a:solidFill>
                  <a:srgbClr val="757070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랜덤으로 이동을 가짐</a:t>
            </a:r>
            <a:endParaRPr lang="ko-KR" altLang="en-US" sz="1400" dirty="0">
              <a:solidFill>
                <a:srgbClr val="7570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0308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0CAE47A4-888B-4F88-9163-FFE735515FA6}"/>
              </a:ext>
            </a:extLst>
          </p:cNvPr>
          <p:cNvGrpSpPr/>
          <p:nvPr/>
        </p:nvGrpSpPr>
        <p:grpSpPr>
          <a:xfrm>
            <a:off x="1871911" y="458437"/>
            <a:ext cx="10320089" cy="542137"/>
            <a:chOff x="2061029" y="887969"/>
            <a:chExt cx="10130971" cy="542137"/>
          </a:xfrm>
        </p:grpSpPr>
        <p:sp>
          <p:nvSpPr>
            <p:cNvPr id="57" name="평행 사변형 56">
              <a:extLst>
                <a:ext uri="{FF2B5EF4-FFF2-40B4-BE49-F238E27FC236}">
                  <a16:creationId xmlns:a16="http://schemas.microsoft.com/office/drawing/2014/main" id="{4E86C824-3F0D-4014-8B03-B4E9D343F963}"/>
                </a:ext>
              </a:extLst>
            </p:cNvPr>
            <p:cNvSpPr/>
            <p:nvPr/>
          </p:nvSpPr>
          <p:spPr>
            <a:xfrm>
              <a:off x="4506521" y="887969"/>
              <a:ext cx="5314001" cy="536934"/>
            </a:xfrm>
            <a:prstGeom prst="parallelogram">
              <a:avLst>
                <a:gd name="adj" fmla="val 60853"/>
              </a:avLst>
            </a:prstGeom>
            <a:solidFill>
              <a:srgbClr val="6DAC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 Placeholder 1">
              <a:extLst>
                <a:ext uri="{FF2B5EF4-FFF2-40B4-BE49-F238E27FC236}">
                  <a16:creationId xmlns:a16="http://schemas.microsoft.com/office/drawing/2014/main" id="{57F001CD-E0DD-4916-88FE-7EED16ED6D42}"/>
                </a:ext>
              </a:extLst>
            </p:cNvPr>
            <p:cNvSpPr txBox="1">
              <a:spLocks/>
            </p:cNvSpPr>
            <p:nvPr/>
          </p:nvSpPr>
          <p:spPr>
            <a:xfrm>
              <a:off x="2061029" y="985606"/>
              <a:ext cx="10130971" cy="444500"/>
            </a:xfrm>
            <a:prstGeom prst="rect">
              <a:avLst/>
            </a:prstGeom>
          </p:spPr>
          <p:txBody>
            <a:bodyPr vert="horz" wrap="none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711182"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None/>
              </a:pPr>
              <a:r>
                <a:rPr lang="ko-KR" altLang="en-US" sz="2400" b="1" spc="-1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클라이언트 간 정보 동기화</a:t>
              </a:r>
              <a:endParaRPr lang="id-ID" sz="2400" b="1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7BF2ABB-76FA-4F98-948A-6F35AEED2068}"/>
              </a:ext>
            </a:extLst>
          </p:cNvPr>
          <p:cNvSpPr/>
          <p:nvPr/>
        </p:nvSpPr>
        <p:spPr>
          <a:xfrm>
            <a:off x="-1" y="0"/>
            <a:ext cx="2061030" cy="6858000"/>
          </a:xfrm>
          <a:prstGeom prst="rect">
            <a:avLst/>
          </a:prstGeom>
          <a:solidFill>
            <a:srgbClr val="867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67B27E3E-B7CE-4061-B0B9-70F6F9B15A80}"/>
              </a:ext>
            </a:extLst>
          </p:cNvPr>
          <p:cNvCxnSpPr>
            <a:cxnSpLocks/>
          </p:cNvCxnSpPr>
          <p:nvPr/>
        </p:nvCxnSpPr>
        <p:spPr>
          <a:xfrm flipH="1">
            <a:off x="128259" y="389919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B0E1FBB-2815-4AE9-8CE5-C31FF1E27BC4}"/>
              </a:ext>
            </a:extLst>
          </p:cNvPr>
          <p:cNvCxnSpPr>
            <a:cxnSpLocks/>
          </p:cNvCxnSpPr>
          <p:nvPr/>
        </p:nvCxnSpPr>
        <p:spPr>
          <a:xfrm flipH="1">
            <a:off x="-105509" y="1313587"/>
            <a:ext cx="1932770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2484852-4567-466B-BC18-7329C60BBFDF}"/>
              </a:ext>
            </a:extLst>
          </p:cNvPr>
          <p:cNvCxnSpPr>
            <a:cxnSpLocks/>
          </p:cNvCxnSpPr>
          <p:nvPr/>
        </p:nvCxnSpPr>
        <p:spPr>
          <a:xfrm>
            <a:off x="1866222" y="189953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81CECE3-551A-4978-8937-C52892BFBD20}"/>
              </a:ext>
            </a:extLst>
          </p:cNvPr>
          <p:cNvSpPr/>
          <p:nvPr/>
        </p:nvSpPr>
        <p:spPr>
          <a:xfrm>
            <a:off x="83124" y="518637"/>
            <a:ext cx="18147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미세먼지</a:t>
            </a:r>
            <a:endParaRPr lang="en-US" altLang="ko-KR" spc="-15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643D57C4-E4FE-424A-8ECE-A73DBB0EA624}"/>
              </a:ext>
            </a:extLst>
          </p:cNvPr>
          <p:cNvCxnSpPr>
            <a:cxnSpLocks/>
          </p:cNvCxnSpPr>
          <p:nvPr/>
        </p:nvCxnSpPr>
        <p:spPr>
          <a:xfrm>
            <a:off x="112796" y="898545"/>
            <a:ext cx="0" cy="633007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479CE3B-C43D-43DA-86C3-3BC7EA3BC343}"/>
              </a:ext>
            </a:extLst>
          </p:cNvPr>
          <p:cNvSpPr/>
          <p:nvPr/>
        </p:nvSpPr>
        <p:spPr>
          <a:xfrm>
            <a:off x="-1" y="1946095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190B5C-3931-4242-BCF9-5D4C4C97A8EE}"/>
              </a:ext>
            </a:extLst>
          </p:cNvPr>
          <p:cNvSpPr/>
          <p:nvPr/>
        </p:nvSpPr>
        <p:spPr>
          <a:xfrm>
            <a:off x="-1" y="3529177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484E195-2BFA-465E-82E3-A22DCBF6CD12}"/>
              </a:ext>
            </a:extLst>
          </p:cNvPr>
          <p:cNvSpPr/>
          <p:nvPr/>
        </p:nvSpPr>
        <p:spPr>
          <a:xfrm>
            <a:off x="83124" y="868572"/>
            <a:ext cx="18147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spc="-150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Fine Dust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929DD055-F312-48D1-BFE8-AB2C004B9ABD}"/>
              </a:ext>
            </a:extLst>
          </p:cNvPr>
          <p:cNvSpPr/>
          <p:nvPr/>
        </p:nvSpPr>
        <p:spPr>
          <a:xfrm>
            <a:off x="-3450" y="4339886"/>
            <a:ext cx="206103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개발 일정</a:t>
            </a:r>
            <a:endParaRPr lang="en-US" altLang="ko-KR" sz="2000" spc="-150" dirty="0">
              <a:ln>
                <a:solidFill>
                  <a:schemeClr val="bg1">
                    <a:alpha val="200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및 현황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85C1241-0EC3-4FD2-AEE4-868FCEB52377}"/>
              </a:ext>
            </a:extLst>
          </p:cNvPr>
          <p:cNvSpPr/>
          <p:nvPr/>
        </p:nvSpPr>
        <p:spPr>
          <a:xfrm>
            <a:off x="-1" y="2718468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김연지</a:t>
            </a:r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개발내용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5A10451-1DCD-413C-B2BE-A6E0F4072286}"/>
              </a:ext>
            </a:extLst>
          </p:cNvPr>
          <p:cNvSpPr/>
          <p:nvPr/>
        </p:nvSpPr>
        <p:spPr>
          <a:xfrm>
            <a:off x="-3451" y="5458371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개발 일정</a:t>
            </a:r>
          </a:p>
        </p:txBody>
      </p:sp>
      <p:sp>
        <p:nvSpPr>
          <p:cNvPr id="39" name="Rectangle 45">
            <a:extLst>
              <a:ext uri="{FF2B5EF4-FFF2-40B4-BE49-F238E27FC236}">
                <a16:creationId xmlns:a16="http://schemas.microsoft.com/office/drawing/2014/main" id="{DB020EF5-375A-4318-A6F4-1D764B851FAD}"/>
              </a:ext>
            </a:extLst>
          </p:cNvPr>
          <p:cNvSpPr/>
          <p:nvPr/>
        </p:nvSpPr>
        <p:spPr>
          <a:xfrm>
            <a:off x="2606879" y="5458371"/>
            <a:ext cx="8925548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C++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 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IOCP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서버와 비동기 콜백모델 클라이언트 간 통신</a:t>
            </a:r>
            <a:endParaRPr lang="en-US" altLang="ko-KR" sz="1900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캐릭터와 </a:t>
            </a:r>
            <a:r>
              <a:rPr lang="ko-KR" altLang="en-US" sz="1900" b="1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몬스터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의 위치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, 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애니메이션</a:t>
            </a:r>
            <a:r>
              <a:rPr lang="en-US" altLang="ko-KR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, </a:t>
            </a:r>
            <a:r>
              <a:rPr lang="ko-KR" altLang="en-US" sz="1900" b="1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아이템</a:t>
            </a:r>
            <a:r>
              <a:rPr lang="ko-KR" altLang="en-US" sz="1900" dirty="0">
                <a:ln>
                  <a:solidFill>
                    <a:schemeClr val="bg2">
                      <a:lumMod val="25000"/>
                      <a:alpha val="2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lear Sans Light" panose="020B0303030202020304" pitchFamily="34" charset="0"/>
              </a:rPr>
              <a:t> 정보 동기화</a:t>
            </a:r>
            <a:endParaRPr lang="en-US" altLang="ko-KR" sz="1900" dirty="0">
              <a:ln>
                <a:solidFill>
                  <a:schemeClr val="bg2">
                    <a:lumMod val="25000"/>
                    <a:alpha val="2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lear Sans Light" panose="020B0303030202020304" pitchFamily="34" charset="0"/>
            </a:endParaRPr>
          </a:p>
        </p:txBody>
      </p:sp>
      <p:sp>
        <p:nvSpPr>
          <p:cNvPr id="53" name="양쪽 대괄호 52">
            <a:extLst>
              <a:ext uri="{FF2B5EF4-FFF2-40B4-BE49-F238E27FC236}">
                <a16:creationId xmlns:a16="http://schemas.microsoft.com/office/drawing/2014/main" id="{DE8E6E1C-4195-48E2-82B6-611A03DBE398}"/>
              </a:ext>
            </a:extLst>
          </p:cNvPr>
          <p:cNvSpPr/>
          <p:nvPr/>
        </p:nvSpPr>
        <p:spPr>
          <a:xfrm>
            <a:off x="2720676" y="5271307"/>
            <a:ext cx="8622558" cy="926860"/>
          </a:xfrm>
          <a:prstGeom prst="bracketPair">
            <a:avLst>
              <a:gd name="adj" fmla="val 22406"/>
            </a:avLst>
          </a:prstGeom>
          <a:ln w="88900">
            <a:solidFill>
              <a:srgbClr val="A7A5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464646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7E2570E-43DB-40E3-A407-6618BB3F8055}"/>
              </a:ext>
            </a:extLst>
          </p:cNvPr>
          <p:cNvSpPr/>
          <p:nvPr/>
        </p:nvSpPr>
        <p:spPr>
          <a:xfrm>
            <a:off x="3449" y="3259187"/>
            <a:ext cx="2061029" cy="768867"/>
          </a:xfrm>
          <a:prstGeom prst="rect">
            <a:avLst/>
          </a:prstGeom>
          <a:solidFill>
            <a:srgbClr val="B4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bg1">
                    <a:alpha val="200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A8425CA-1FAB-40F4-801F-944E56C7A05D}"/>
              </a:ext>
            </a:extLst>
          </p:cNvPr>
          <p:cNvSpPr/>
          <p:nvPr/>
        </p:nvSpPr>
        <p:spPr>
          <a:xfrm>
            <a:off x="3448" y="3469000"/>
            <a:ext cx="20610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1">
                      <a:alpha val="200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장은선 개발내용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5D6559F-4D5E-4AD0-8E0A-31A180137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304" y="1399585"/>
            <a:ext cx="4277907" cy="33356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55838C7-B3F6-49BD-8C41-AAFBA09D7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32" y="1399586"/>
            <a:ext cx="4277906" cy="333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208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1770</TotalTime>
  <Words>504</Words>
  <Application>Microsoft Office PowerPoint</Application>
  <PresentationFormat>와이드스크린</PresentationFormat>
  <Paragraphs>179</Paragraphs>
  <Slides>12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Wingdings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윤소녕</dc:creator>
  <cp:lastModifiedBy>연지 김</cp:lastModifiedBy>
  <cp:revision>131</cp:revision>
  <dcterms:created xsi:type="dcterms:W3CDTF">2017-10-16T11:43:05Z</dcterms:created>
  <dcterms:modified xsi:type="dcterms:W3CDTF">2019-06-03T03:04:47Z</dcterms:modified>
</cp:coreProperties>
</file>

<file path=docProps/thumbnail.jpeg>
</file>